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Black"/>
      <p:bold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Black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Black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5f2c5ae63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5f2c5ae63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5f2c5ae63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5f2c5ae63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5f2c5ae636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5f2c5ae636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4433e806ed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4433e806ed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5f2c5ae636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5f2c5ae636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5f2c5ae63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5f2c5ae63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5f2c5ae63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5f2c5ae63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5f2c5ae63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5f2c5ae63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5f2c5ae63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5f2c5ae63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5f2c5ae63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5f2c5ae63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5f2c5ae636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5f2c5ae636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maxpixel.net/Disconnect-Offline-Disconnected-Network-Wifi-Icon-525700" TargetMode="External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freesvg.org/red-location-icon" TargetMode="External"/><Relationship Id="rId4" Type="http://schemas.openxmlformats.org/officeDocument/2006/relationships/image" Target="../media/image10.png"/><Relationship Id="rId5" Type="http://schemas.openxmlformats.org/officeDocument/2006/relationships/hyperlink" Target="https://commons.wikimedia.org/wiki/File:Work_outdated.svg" TargetMode="External"/><Relationship Id="rId6" Type="http://schemas.openxmlformats.org/officeDocument/2006/relationships/image" Target="../media/image11.png"/><Relationship Id="rId7" Type="http://schemas.openxmlformats.org/officeDocument/2006/relationships/hyperlink" Target="https://commons.wikimedia.org/wiki/File:System-lock-screen.svg" TargetMode="External"/><Relationship Id="rId8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ublicdomainvectors.org/en/free-clipart/Map-search-icon/86477.html" TargetMode="External"/><Relationship Id="rId4" Type="http://schemas.openxmlformats.org/officeDocument/2006/relationships/image" Target="../media/image4.jpg"/><Relationship Id="rId5" Type="http://schemas.openxmlformats.org/officeDocument/2006/relationships/hyperlink" Target="https://freesvg.org/world-wide-web-symbol" TargetMode="External"/><Relationship Id="rId6" Type="http://schemas.openxmlformats.org/officeDocument/2006/relationships/image" Target="../media/image2.png"/><Relationship Id="rId7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ommons.wikimedia.org/wiki/File:Accessibility.svg" TargetMode="External"/><Relationship Id="rId4" Type="http://schemas.openxmlformats.org/officeDocument/2006/relationships/image" Target="../media/image16.png"/><Relationship Id="rId5" Type="http://schemas.openxmlformats.org/officeDocument/2006/relationships/hyperlink" Target="https://www.maxpixel.net/Press-Finger-Click-Touch-Digital-Icon-Fingerprint-6602643" TargetMode="External"/><Relationship Id="rId6" Type="http://schemas.openxmlformats.org/officeDocument/2006/relationships/image" Target="../media/image9.png"/><Relationship Id="rId7" Type="http://schemas.openxmlformats.org/officeDocument/2006/relationships/hyperlink" Target="https://freesvg.org/wifi-icon-vector-image" TargetMode="External"/><Relationship Id="rId8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ommons.wikimedia.org/wiki/File:Openstreetmap_logo.svg" TargetMode="External"/><Relationship Id="rId4" Type="http://schemas.openxmlformats.org/officeDocument/2006/relationships/image" Target="../media/image13.png"/><Relationship Id="rId5" Type="http://schemas.openxmlformats.org/officeDocument/2006/relationships/hyperlink" Target="https://www.needpix.com/photo/1146169/database-search-database-search-icon-data-search-query-database" TargetMode="External"/><Relationship Id="rId6" Type="http://schemas.openxmlformats.org/officeDocument/2006/relationships/image" Target="../media/image6.png"/><Relationship Id="rId7" Type="http://schemas.openxmlformats.org/officeDocument/2006/relationships/hyperlink" Target="https://commons.wikimedia.org/wiki/File:Infobox_info_icon.svg" TargetMode="External"/><Relationship Id="rId8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freesvg.org/vector-clip-art-of-open-source-computer-icon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126575"/>
            <a:ext cx="8520600" cy="9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040">
                <a:solidFill>
                  <a:srgbClr val="4F8106"/>
                </a:solidFill>
                <a:latin typeface="Roboto Black"/>
                <a:ea typeface="Roboto Black"/>
                <a:cs typeface="Roboto Black"/>
                <a:sym typeface="Roboto Black"/>
              </a:rPr>
              <a:t>PROJECT M4LAMIG: MAPPING FOR LABOR MIGRATION</a:t>
            </a:r>
            <a:endParaRPr sz="2040">
              <a:solidFill>
                <a:srgbClr val="4F8106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04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DATAQUEST HACKATON</a:t>
            </a:r>
            <a:endParaRPr sz="204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040">
                <a:solidFill>
                  <a:srgbClr val="FF0000"/>
                </a:solidFill>
                <a:latin typeface="Roboto Black"/>
                <a:ea typeface="Roboto Black"/>
                <a:cs typeface="Roboto Black"/>
                <a:sym typeface="Roboto Black"/>
              </a:rPr>
              <a:t>GENDER</a:t>
            </a:r>
            <a:r>
              <a:rPr lang="en" sz="2040">
                <a:solidFill>
                  <a:srgbClr val="FF0000"/>
                </a:solidFill>
                <a:latin typeface="Roboto Black"/>
                <a:ea typeface="Roboto Black"/>
                <a:cs typeface="Roboto Black"/>
                <a:sym typeface="Roboto Black"/>
              </a:rPr>
              <a:t>-</a:t>
            </a:r>
            <a:r>
              <a:rPr lang="en" sz="2040">
                <a:solidFill>
                  <a:srgbClr val="FF0000"/>
                </a:solidFill>
                <a:latin typeface="Roboto Black"/>
                <a:ea typeface="Roboto Black"/>
                <a:cs typeface="Roboto Black"/>
                <a:sym typeface="Roboto Black"/>
              </a:rPr>
              <a:t>RESPONSIVE LABOR MIGRATION</a:t>
            </a:r>
            <a:endParaRPr sz="2040">
              <a:solidFill>
                <a:srgbClr val="FF000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3">
            <a:alphaModFix/>
          </a:blip>
          <a:srcRect b="17639" l="0" r="0" t="23661"/>
          <a:stretch/>
        </p:blipFill>
        <p:spPr>
          <a:xfrm>
            <a:off x="0" y="0"/>
            <a:ext cx="9144003" cy="3126576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2514300" y="3994175"/>
            <a:ext cx="41154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5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Denrazir Atara  |  Ben Geber Salas</a:t>
            </a:r>
            <a:endParaRPr b="1" sz="1955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690825" y="312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55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FUTURE PLANS</a:t>
            </a:r>
            <a:endParaRPr b="1" sz="2355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9" name="Google Shape;149;p22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3732647" y="3072550"/>
            <a:ext cx="18252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venir"/>
                <a:ea typeface="Avenir"/>
                <a:cs typeface="Avenir"/>
                <a:sym typeface="Avenir"/>
              </a:rPr>
              <a:t>Offline Version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52" name="Google Shape;152;p2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1597" y="1088097"/>
            <a:ext cx="2380800" cy="17310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678200" y="363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55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FUTURE PLANS</a:t>
            </a:r>
            <a:endParaRPr b="1" sz="2355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8" name="Google Shape;158;p23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3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3"/>
          <p:cNvSpPr txBox="1"/>
          <p:nvPr>
            <p:ph idx="1" type="body"/>
          </p:nvPr>
        </p:nvSpPr>
        <p:spPr>
          <a:xfrm>
            <a:off x="930250" y="1063967"/>
            <a:ext cx="7145100" cy="23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Embedding more info like </a:t>
            </a:r>
            <a:r>
              <a:rPr lang="en">
                <a:latin typeface="Avenir"/>
                <a:ea typeface="Avenir"/>
                <a:cs typeface="Avenir"/>
                <a:sym typeface="Avenir"/>
              </a:rPr>
              <a:t>photos, </a:t>
            </a:r>
            <a:r>
              <a:rPr lang="en">
                <a:latin typeface="Avenir"/>
                <a:ea typeface="Avenir"/>
                <a:cs typeface="Avenir"/>
                <a:sym typeface="Avenir"/>
              </a:rPr>
              <a:t>programs and services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Updating of contact numbers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Join ofw communities to crowdsource more data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4"/>
          <p:cNvSpPr txBox="1"/>
          <p:nvPr>
            <p:ph idx="1" type="subTitle"/>
          </p:nvPr>
        </p:nvSpPr>
        <p:spPr>
          <a:xfrm>
            <a:off x="311700" y="3126575"/>
            <a:ext cx="8520600" cy="9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040">
                <a:solidFill>
                  <a:srgbClr val="4F8106"/>
                </a:solidFill>
                <a:latin typeface="Roboto Black"/>
                <a:ea typeface="Roboto Black"/>
                <a:cs typeface="Roboto Black"/>
                <a:sym typeface="Roboto Black"/>
              </a:rPr>
              <a:t>PROJECT M4LAMIG: MAPPING FOR LABOR MIGRATION</a:t>
            </a:r>
            <a:endParaRPr sz="2040">
              <a:solidFill>
                <a:srgbClr val="4F8106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04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DATAQUEST HACKATON</a:t>
            </a:r>
            <a:endParaRPr sz="204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040">
                <a:solidFill>
                  <a:srgbClr val="FF0000"/>
                </a:solidFill>
                <a:latin typeface="Roboto Black"/>
                <a:ea typeface="Roboto Black"/>
                <a:cs typeface="Roboto Black"/>
                <a:sym typeface="Roboto Black"/>
              </a:rPr>
              <a:t>GENDER-RESPONSIVE LABOR MIGRATION</a:t>
            </a:r>
            <a:endParaRPr sz="2040">
              <a:solidFill>
                <a:srgbClr val="FF000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67" name="Google Shape;167;p24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4"/>
          <p:cNvPicPr preferRelativeResize="0"/>
          <p:nvPr/>
        </p:nvPicPr>
        <p:blipFill rotWithShape="1">
          <a:blip r:embed="rId3">
            <a:alphaModFix/>
          </a:blip>
          <a:srcRect b="17639" l="0" r="0" t="23661"/>
          <a:stretch/>
        </p:blipFill>
        <p:spPr>
          <a:xfrm>
            <a:off x="0" y="0"/>
            <a:ext cx="9144003" cy="312657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4"/>
          <p:cNvSpPr txBox="1"/>
          <p:nvPr/>
        </p:nvSpPr>
        <p:spPr>
          <a:xfrm>
            <a:off x="2514300" y="3994175"/>
            <a:ext cx="41154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5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Denrazir Atara  |  Ben Geber Salas</a:t>
            </a:r>
            <a:endParaRPr b="1" sz="1955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1" name="Google Shape;171;p24"/>
          <p:cNvSpPr txBox="1"/>
          <p:nvPr>
            <p:ph idx="4294967295" type="title"/>
          </p:nvPr>
        </p:nvSpPr>
        <p:spPr>
          <a:xfrm>
            <a:off x="3008700" y="1109689"/>
            <a:ext cx="3126600" cy="9072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655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Thank You!</a:t>
            </a:r>
            <a:endParaRPr b="1" sz="4655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681725" y="552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55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CONTENT</a:t>
            </a:r>
            <a:endParaRPr b="1" sz="2355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1060850" y="1273575"/>
            <a:ext cx="5131500" cy="15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14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50"/>
              <a:buFont typeface="Avenir"/>
              <a:buChar char="●"/>
            </a:pPr>
            <a:r>
              <a:rPr b="1" lang="en" sz="2250">
                <a:latin typeface="Avenir"/>
                <a:ea typeface="Avenir"/>
                <a:cs typeface="Avenir"/>
                <a:sym typeface="Avenir"/>
              </a:rPr>
              <a:t>Problem</a:t>
            </a:r>
            <a:endParaRPr b="1" sz="2250">
              <a:latin typeface="Avenir"/>
              <a:ea typeface="Avenir"/>
              <a:cs typeface="Avenir"/>
              <a:sym typeface="Avenir"/>
            </a:endParaRPr>
          </a:p>
          <a:p>
            <a:pPr indent="-3714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50"/>
              <a:buFont typeface="Avenir"/>
              <a:buChar char="●"/>
            </a:pPr>
            <a:r>
              <a:rPr b="1" lang="en" sz="2250">
                <a:latin typeface="Avenir"/>
                <a:ea typeface="Avenir"/>
                <a:cs typeface="Avenir"/>
                <a:sym typeface="Avenir"/>
              </a:rPr>
              <a:t>Solution</a:t>
            </a:r>
            <a:endParaRPr b="1" sz="2250">
              <a:latin typeface="Avenir"/>
              <a:ea typeface="Avenir"/>
              <a:cs typeface="Avenir"/>
              <a:sym typeface="Avenir"/>
            </a:endParaRPr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SzPts val="2250"/>
              <a:buFont typeface="Avenir"/>
              <a:buChar char="●"/>
            </a:pPr>
            <a:r>
              <a:rPr b="1" lang="en" sz="2250">
                <a:latin typeface="Avenir"/>
                <a:ea typeface="Avenir"/>
                <a:cs typeface="Avenir"/>
                <a:sym typeface="Avenir"/>
              </a:rPr>
              <a:t>Data Sources</a:t>
            </a:r>
            <a:endParaRPr b="1" sz="2250">
              <a:latin typeface="Avenir"/>
              <a:ea typeface="Avenir"/>
              <a:cs typeface="Avenir"/>
              <a:sym typeface="Avenir"/>
            </a:endParaRPr>
          </a:p>
          <a:p>
            <a:pPr indent="-3714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50"/>
              <a:buFont typeface="Avenir"/>
              <a:buChar char="●"/>
            </a:pPr>
            <a:r>
              <a:rPr b="1" lang="en" sz="2250">
                <a:latin typeface="Avenir"/>
                <a:ea typeface="Avenir"/>
                <a:cs typeface="Avenir"/>
                <a:sym typeface="Avenir"/>
              </a:rPr>
              <a:t>Comparison to Existing Apps</a:t>
            </a:r>
            <a:endParaRPr b="1" sz="2250">
              <a:latin typeface="Avenir"/>
              <a:ea typeface="Avenir"/>
              <a:cs typeface="Avenir"/>
              <a:sym typeface="Avenir"/>
            </a:endParaRPr>
          </a:p>
          <a:p>
            <a:pPr indent="-3714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50"/>
              <a:buFont typeface="Avenir"/>
              <a:buChar char="●"/>
            </a:pPr>
            <a:r>
              <a:rPr b="1" lang="en" sz="2250">
                <a:latin typeface="Avenir"/>
                <a:ea typeface="Avenir"/>
                <a:cs typeface="Avenir"/>
                <a:sym typeface="Avenir"/>
              </a:rPr>
              <a:t>Future Plans</a:t>
            </a:r>
            <a:endParaRPr b="1" sz="225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716100" y="376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55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PROBLEM</a:t>
            </a:r>
            <a:endParaRPr b="1" sz="2355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955575" y="2882700"/>
            <a:ext cx="2515500" cy="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595">
                <a:latin typeface="Avenir"/>
                <a:ea typeface="Avenir"/>
                <a:cs typeface="Avenir"/>
                <a:sym typeface="Avenir"/>
              </a:rPr>
              <a:t>Lack of Spatial Awareness</a:t>
            </a:r>
            <a:endParaRPr sz="1595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2100" y="1234550"/>
            <a:ext cx="1462451" cy="1462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08713" y="1202487"/>
            <a:ext cx="1526575" cy="15265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808650" y="2882700"/>
            <a:ext cx="1526700" cy="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latin typeface="Avenir"/>
                <a:ea typeface="Avenir"/>
                <a:cs typeface="Avenir"/>
                <a:sym typeface="Avenir"/>
              </a:rPr>
              <a:t>Outdated Data</a:t>
            </a:r>
            <a:endParaRPr sz="155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79" name="Google Shape;79;p15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09900" y="1234561"/>
            <a:ext cx="1661125" cy="16611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5948625" y="2917950"/>
            <a:ext cx="1964100" cy="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latin typeface="Avenir"/>
                <a:ea typeface="Avenir"/>
                <a:cs typeface="Avenir"/>
                <a:sym typeface="Avenir"/>
              </a:rPr>
              <a:t>Closed source data</a:t>
            </a:r>
            <a:endParaRPr sz="155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678175" y="376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55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SOLUTION</a:t>
            </a:r>
            <a:endParaRPr b="1" sz="2355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189738" y="3093375"/>
            <a:ext cx="13992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Online Map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2096863" y="3093375"/>
            <a:ext cx="10503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Website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90" name="Google Shape;90;p1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250" y="1125988"/>
            <a:ext cx="1677063" cy="1677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83475" y="1125988"/>
            <a:ext cx="1677063" cy="1677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17025" y="1593050"/>
            <a:ext cx="1876425" cy="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690850" y="388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55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SOLUTION</a:t>
            </a:r>
            <a:endParaRPr b="1" sz="2355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938" y="961350"/>
            <a:ext cx="6680126" cy="352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703475" y="363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55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SOLUTION</a:t>
            </a:r>
            <a:endParaRPr b="1" sz="2355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1415057" y="3198950"/>
            <a:ext cx="13101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Accessible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9" name="Google Shape;109;p1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5250" y="961650"/>
            <a:ext cx="2109727" cy="2109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9837" y="936080"/>
            <a:ext cx="2017800" cy="201782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4073670" y="3198950"/>
            <a:ext cx="13101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Convenient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12" name="Google Shape;112;p18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 b="20552" l="15304" r="18984" t="20944"/>
          <a:stretch/>
        </p:blipFill>
        <p:spPr>
          <a:xfrm>
            <a:off x="6332475" y="1169306"/>
            <a:ext cx="2017800" cy="179640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6404975" y="3198925"/>
            <a:ext cx="22014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Internet Connection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672663" y="363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55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DATA SOURCES</a:t>
            </a:r>
            <a:endParaRPr b="1" sz="2355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9" name="Google Shape;119;p19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9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1663238" y="3287400"/>
            <a:ext cx="2017800" cy="4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venir"/>
                <a:ea typeface="Avenir"/>
                <a:cs typeface="Avenir"/>
                <a:sym typeface="Avenir"/>
              </a:rPr>
              <a:t>OpenStreetMap Data</a:t>
            </a:r>
            <a:endParaRPr sz="15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4139238" y="3287400"/>
            <a:ext cx="1575600" cy="4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Overpass Turbo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6105838" y="3287400"/>
            <a:ext cx="1948500" cy="4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venir"/>
                <a:ea typeface="Avenir"/>
                <a:cs typeface="Avenir"/>
                <a:sym typeface="Avenir"/>
              </a:rPr>
              <a:t>Website information</a:t>
            </a:r>
            <a:endParaRPr sz="150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24" name="Google Shape;124;p1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5110" y="1360000"/>
            <a:ext cx="1860449" cy="186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49138" y="1258525"/>
            <a:ext cx="1822202" cy="1822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71188" y="1160710"/>
            <a:ext cx="2017802" cy="20178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703450" y="338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55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DATA SOURCES</a:t>
            </a:r>
            <a:endParaRPr b="1" sz="2355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2" name="Google Shape;132;p20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1071750" y="1139825"/>
            <a:ext cx="7357500" cy="22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Skills Training Institute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Recruitment Agency Offices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Filipino-related facilities abroad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Char char="○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Restaurants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Char char="○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Churches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Char char="○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Grocery stores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Include gender-related services like VAWC helpdesk, protective services (in case of domestic violence)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690825" y="363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55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COMPARISON TO EXISTING APPS</a:t>
            </a:r>
            <a:endParaRPr b="1" sz="2355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0" y="4566650"/>
            <a:ext cx="7083600" cy="529200"/>
          </a:xfrm>
          <a:prstGeom prst="rect">
            <a:avLst/>
          </a:prstGeom>
          <a:solidFill>
            <a:srgbClr val="33426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7126200" y="4566650"/>
            <a:ext cx="2017800" cy="529200"/>
          </a:xfrm>
          <a:prstGeom prst="rect">
            <a:avLst/>
          </a:prstGeom>
          <a:solidFill>
            <a:srgbClr val="FC632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3911962" y="3210913"/>
            <a:ext cx="15018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Open Source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43" name="Google Shape;143;p2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0246" y="1403388"/>
            <a:ext cx="1683525" cy="168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